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16" r:id="rId4"/>
    <p:sldId id="332" r:id="rId5"/>
    <p:sldId id="333" r:id="rId6"/>
    <p:sldId id="327" r:id="rId7"/>
    <p:sldId id="328" r:id="rId8"/>
    <p:sldId id="337" r:id="rId9"/>
    <p:sldId id="322" r:id="rId10"/>
    <p:sldId id="325" r:id="rId11"/>
    <p:sldId id="330" r:id="rId12"/>
    <p:sldId id="335" r:id="rId13"/>
    <p:sldId id="334" r:id="rId14"/>
    <p:sldId id="339" r:id="rId15"/>
    <p:sldId id="329" r:id="rId16"/>
    <p:sldId id="338" r:id="rId17"/>
    <p:sldId id="336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/>
    <p:restoredTop sz="94705"/>
  </p:normalViewPr>
  <p:slideViewPr>
    <p:cSldViewPr snapToGrid="0" snapToObjects="1">
      <p:cViewPr>
        <p:scale>
          <a:sx n="150" d="100"/>
          <a:sy n="150" d="100"/>
        </p:scale>
        <p:origin x="52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9ACD3C-3D87-1A4A-8426-423076B7C7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C57C8-0A90-3B46-8212-877BCC204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715B-C4C6-FA44-89E6-29CE8E5147AD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13B6B-404B-0744-8FD3-AEAE0B571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D7878-BDFE-B646-9529-AD64CA29AB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C894-3C7C-CA41-ACC6-AF6D0EB5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5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F08B2-6B64-FB44-B754-1BE4FEDB7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6320-0E3E-BB4D-9390-3F0464456C64}"/>
              </a:ext>
            </a:extLst>
          </p:cNvPr>
          <p:cNvSpPr txBox="1"/>
          <p:nvPr userDrawn="1"/>
        </p:nvSpPr>
        <p:spPr>
          <a:xfrm>
            <a:off x="0" y="0"/>
            <a:ext cx="328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Sam Grant (</a:t>
            </a:r>
            <a:r>
              <a:rPr lang="en-GB" sz="1000" dirty="0" err="1">
                <a:solidFill>
                  <a:schemeClr val="bg1"/>
                </a:solidFill>
              </a:rPr>
              <a:t>ω</a:t>
            </a:r>
            <a:r>
              <a:rPr lang="en-GB" sz="1000" baseline="-25000" dirty="0" err="1">
                <a:solidFill>
                  <a:schemeClr val="bg1"/>
                </a:solidFill>
              </a:rPr>
              <a:t>a</a:t>
            </a:r>
            <a:r>
              <a:rPr lang="en-GB" sz="1000" baseline="-25000" dirty="0">
                <a:solidFill>
                  <a:schemeClr val="bg1"/>
                </a:solidFill>
              </a:rPr>
              <a:t> </a:t>
            </a:r>
            <a:r>
              <a:rPr lang="en-GB" sz="1000" dirty="0">
                <a:solidFill>
                  <a:schemeClr val="bg1"/>
                </a:solidFill>
              </a:rPr>
              <a:t>Europa)</a:t>
            </a:r>
          </a:p>
          <a:p>
            <a:r>
              <a:rPr lang="en-US" sz="1000" dirty="0">
                <a:solidFill>
                  <a:schemeClr val="bg1"/>
                </a:solidFill>
              </a:rPr>
              <a:t>16/05/2019 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22761-30E1-5642-BB2B-18FE1FD8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5967" y="47575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53F1-911B-F745-BD66-11EC17F59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ur01.safelinks.protection.outlook.com/?url=https%3A%2F%2Fgm2-docdb.fnal.gov%2Fcgi-bin%2Fprivate%2FShowDocument%3Fdocid%3D17009&amp;data=02%7C01%7Csamuel.grant.18%40ucl.ac.uk%7C564cd9f519514e3f31db08d6cd782e15%7C1faf88fea9984c5b93c9210a11d9a5c2%7C0%7C0%7C636922313387210955&amp;sdata=aabmzvcVxCWQt1bUgO2W5BaPUyA%2BWYQlYcwGzaDX%2B00%3D&amp;reserved=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gm2-docdb.fnal.gov/cgi-bin/private/ShowDocument?docid=1644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m2-docdb.fnal.gov/cgi-bin/private/ShowDocument?docid=12263&amp;version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5780" y="1529596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GB" dirty="0"/>
              <a:t>Independent check of gain corrections based on E/p vs time</a:t>
            </a:r>
            <a:br>
              <a:rPr lang="en-GB" dirty="0"/>
            </a:b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Sam Grant (</a:t>
            </a:r>
            <a:r>
              <a:rPr lang="en-GB" sz="2000" dirty="0" err="1">
                <a:solidFill>
                  <a:schemeClr val="tx1"/>
                </a:solidFill>
              </a:rPr>
              <a:t>ω</a:t>
            </a:r>
            <a:r>
              <a:rPr lang="en-GB" sz="2000" baseline="-25000" dirty="0" err="1">
                <a:solidFill>
                  <a:schemeClr val="tx1"/>
                </a:solidFill>
              </a:rPr>
              <a:t>a</a:t>
            </a:r>
            <a:r>
              <a:rPr lang="en-GB" sz="2000" baseline="-25000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Europa)</a:t>
            </a:r>
            <a:br>
              <a:rPr lang="en-GB" sz="2000" dirty="0"/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17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May 2019</a:t>
            </a: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times, crystal by crystal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7545A-A4AB-CD4F-8637-5C52620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7" y="769570"/>
            <a:ext cx="3185086" cy="2160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2197-3105-7448-9A5F-5D6D79F1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" y="2929570"/>
            <a:ext cx="3185086" cy="2160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5BE37-F1D0-D441-998A-124F6DDB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29" y="749797"/>
            <a:ext cx="3185086" cy="216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7DDE1-E238-C14D-BF6A-F422232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561" y="2890023"/>
            <a:ext cx="3185086" cy="21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BD710E-82D6-BF49-B020-6F3E9C27904D}"/>
              </a:ext>
            </a:extLst>
          </p:cNvPr>
          <p:cNvSpPr txBox="1"/>
          <p:nvPr/>
        </p:nvSpPr>
        <p:spPr>
          <a:xfrm>
            <a:off x="6797067" y="1013602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could imagine with higher stats these distributions looking the same... </a:t>
            </a:r>
          </a:p>
        </p:txBody>
      </p:sp>
    </p:spTree>
    <p:extLst>
      <p:ext uri="{BB962C8B-B14F-4D97-AF65-F5344CB8AC3E}">
        <p14:creationId xmlns:p14="http://schemas.microsoft.com/office/powerpoint/2010/main" val="75409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C6F3F-A324-B84E-B608-768CE321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69" y="2911539"/>
            <a:ext cx="2431579" cy="19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B89BE-9982-E249-9F6C-F6C60EEC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2911539"/>
            <a:ext cx="2423077" cy="19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603437" y="51089"/>
            <a:ext cx="558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Results from crystal by crystal fits (top), compared with results from the laser system  (bottom)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DB8243-B6EC-E04E-8A94-2CFD6B5D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59" y="766703"/>
            <a:ext cx="2919661" cy="1980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F45F3F-50EE-6B43-AE1C-C4D1FF9C0963}"/>
              </a:ext>
            </a:extLst>
          </p:cNvPr>
          <p:cNvCxnSpPr/>
          <p:nvPr/>
        </p:nvCxnSpPr>
        <p:spPr>
          <a:xfrm>
            <a:off x="4572000" y="1014608"/>
            <a:ext cx="0" cy="374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50963-A42B-274A-A2AE-4336E4747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98" y="814479"/>
            <a:ext cx="291966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F201-98FA-9347-A047-7C403F19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2F0A5-67EE-D94B-9C7B-DBFF13229BE8}"/>
              </a:ext>
            </a:extLst>
          </p:cNvPr>
          <p:cNvSpPr txBox="1"/>
          <p:nvPr/>
        </p:nvSpPr>
        <p:spPr>
          <a:xfrm>
            <a:off x="1777542" y="178063"/>
            <a:ext cx="558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194AB-ACE4-FE4E-BF0C-32C580DE2E06}"/>
              </a:ext>
            </a:extLst>
          </p:cNvPr>
          <p:cNvSpPr txBox="1"/>
          <p:nvPr/>
        </p:nvSpPr>
        <p:spPr>
          <a:xfrm>
            <a:off x="703384" y="995119"/>
            <a:ext cx="84406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in progress!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 Confirmation that we can see gain sag with the E/p ratio on a subset of crystals for </a:t>
            </a:r>
            <a:r>
              <a:rPr lang="en-GB" dirty="0" err="1"/>
              <a:t>calos</a:t>
            </a:r>
            <a:r>
              <a:rPr lang="en-GB" dirty="0"/>
              <a:t> 13 and 19.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GB" dirty="0" err="1"/>
              <a:t>reliminary</a:t>
            </a:r>
            <a:r>
              <a:rPr lang="en-GB" dirty="0"/>
              <a:t> values of amplitude and recovery time are compatible with those observed with the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on performing a side-by-side analysis with gain corrected </a:t>
            </a:r>
            <a:r>
              <a:rPr lang="en-US" dirty="0" err="1"/>
              <a:t>ntuples</a:t>
            </a:r>
            <a:r>
              <a:rPr lang="en-US" dirty="0"/>
              <a:t> when they become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Nandita </a:t>
            </a:r>
            <a:r>
              <a:rPr lang="en-US" dirty="0" err="1"/>
              <a:t>Raha</a:t>
            </a:r>
            <a:r>
              <a:rPr lang="en-US" dirty="0"/>
              <a:t> to cross check E/p means with MIP peaks.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7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941579"/>
            <a:ext cx="7886700" cy="332590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BACKUP</a:t>
            </a:r>
            <a:br>
              <a:rPr lang="en-GB" dirty="0"/>
            </a:br>
            <a:br>
              <a:rPr lang="en-US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 </a:t>
            </a:r>
            <a:br>
              <a:rPr lang="en-GB" dirty="0"/>
            </a:br>
            <a:br>
              <a:rPr lang="en-US" dirty="0"/>
            </a:b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145A9-BF29-1F4B-94E8-36DB7EB4B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62-9B4C-7149-AA29-E4115B237476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Gauss fits – E/p means per crystal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CC227B-C5B8-C44B-9825-40EEE927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9" y="1459337"/>
            <a:ext cx="3720938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7F01B9-96CA-1547-A642-F95CAEDD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15" y="1414726"/>
            <a:ext cx="3720938" cy="252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FD117C-1874-924F-9DB6-BFA76111717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4605" y="1262404"/>
            <a:ext cx="3200274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17D95-78EF-0743-B4AD-A2C9766049CC}"/>
              </a:ext>
            </a:extLst>
          </p:cNvPr>
          <p:cNvSpPr txBox="1"/>
          <p:nvPr/>
        </p:nvSpPr>
        <p:spPr>
          <a:xfrm>
            <a:off x="281229" y="1139933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AD11C-97BD-1D4F-B693-766F1319E2B2}"/>
              </a:ext>
            </a:extLst>
          </p:cNvPr>
          <p:cNvSpPr txBox="1"/>
          <p:nvPr/>
        </p:nvSpPr>
        <p:spPr>
          <a:xfrm>
            <a:off x="3994879" y="1126179"/>
            <a:ext cx="51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1E5F30-0CDB-FB4F-8965-811A684B4475}"/>
              </a:ext>
            </a:extLst>
          </p:cNvPr>
          <p:cNvCxnSpPr>
            <a:cxnSpLocks/>
          </p:cNvCxnSpPr>
          <p:nvPr/>
        </p:nvCxnSpPr>
        <p:spPr>
          <a:xfrm>
            <a:off x="500747" y="1401580"/>
            <a:ext cx="0" cy="23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E87B17-EAC3-8D43-A419-321AE95F77EB}"/>
              </a:ext>
            </a:extLst>
          </p:cNvPr>
          <p:cNvSpPr txBox="1"/>
          <p:nvPr/>
        </p:nvSpPr>
        <p:spPr>
          <a:xfrm>
            <a:off x="206889" y="3775521"/>
            <a:ext cx="58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Xtal</a:t>
            </a:r>
            <a:r>
              <a:rPr lang="en-US" sz="1050" dirty="0"/>
              <a:t> 45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5A0C3B-9134-B241-972B-DDA7BB0AA03D}"/>
              </a:ext>
            </a:extLst>
          </p:cNvPr>
          <p:cNvSpPr txBox="1"/>
          <p:nvPr/>
        </p:nvSpPr>
        <p:spPr>
          <a:xfrm>
            <a:off x="2106118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85FB0-7EA3-9F40-B67B-54BDD8A12FCF}"/>
              </a:ext>
            </a:extLst>
          </p:cNvPr>
          <p:cNvSpPr txBox="1"/>
          <p:nvPr/>
        </p:nvSpPr>
        <p:spPr>
          <a:xfrm>
            <a:off x="6885967" y="884420"/>
            <a:ext cx="13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 19</a:t>
            </a:r>
          </a:p>
        </p:txBody>
      </p:sp>
    </p:spTree>
    <p:extLst>
      <p:ext uri="{BB962C8B-B14F-4D97-AF65-F5344CB8AC3E}">
        <p14:creationId xmlns:p14="http://schemas.microsoft.com/office/powerpoint/2010/main" val="121139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Recovery times per station, &gt; 99% fractional energy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EB62-D259-074B-BF2E-5A88D417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12" y="852524"/>
            <a:ext cx="1790700" cy="2413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5EC77DC-6FF1-8546-B74A-8CF6BC05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079676"/>
            <a:ext cx="4065925" cy="1980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A33837-B1DE-BD4D-815A-AEE6A179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64" y="1093824"/>
            <a:ext cx="4065925" cy="19800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A9265-E1C8-FB45-9D6E-61A7D767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9" y="3073824"/>
            <a:ext cx="4065926" cy="1980000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879214-4F0F-D54E-A6A1-874C1D7DD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26" y="3163500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777542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Tables of recovery times, &gt; 99% fractional energy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2182FC-E111-7148-9015-D2A46C24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7104"/>
            <a:ext cx="6400800" cy="31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7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4B184-D65F-C144-8E25-A4C1416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7729" y="1353689"/>
            <a:ext cx="2451199" cy="260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DCBD3-FC2E-D04A-A665-837C82F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46400" y="1353689"/>
            <a:ext cx="2451199" cy="260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670F-BF1C-A544-9209-520523BF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55071" y="1353690"/>
            <a:ext cx="2451198" cy="2607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D3737-DB9F-2D4A-83CD-B7FDBF2B0278}"/>
              </a:ext>
            </a:extLst>
          </p:cNvPr>
          <p:cNvSpPr txBox="1"/>
          <p:nvPr/>
        </p:nvSpPr>
        <p:spPr>
          <a:xfrm>
            <a:off x="1777542" y="177876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 difference (</a:t>
            </a:r>
            <a:r>
              <a:rPr lang="en-US" b="1" dirty="0" err="1">
                <a:solidFill>
                  <a:schemeClr val="bg1"/>
                </a:solidFill>
              </a:rPr>
              <a:t>dt</a:t>
            </a:r>
            <a:r>
              <a:rPr lang="en-US" b="1" dirty="0">
                <a:solidFill>
                  <a:schemeClr val="bg1"/>
                </a:solidFill>
              </a:rPr>
              <a:t>), radial difference (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), log(E/p)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A56A-E55B-6A4C-81C6-9257DAEFF60A}"/>
              </a:ext>
            </a:extLst>
          </p:cNvPr>
          <p:cNvSpPr txBox="1"/>
          <p:nvPr/>
        </p:nvSpPr>
        <p:spPr>
          <a:xfrm>
            <a:off x="459548" y="4388203"/>
            <a:ext cx="32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Gavin </a:t>
            </a:r>
            <a:r>
              <a:rPr lang="en-US" dirty="0" err="1"/>
              <a:t>Hesketh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874273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0" dirty="0"/>
          </a:p>
          <a:p>
            <a:pPr marL="0" lvl="1" indent="0">
              <a:buNone/>
            </a:pPr>
            <a:endParaRPr lang="en-US" sz="2000" b="0" dirty="0"/>
          </a:p>
          <a:p>
            <a:pPr marL="457200" lvl="3" indent="-457200">
              <a:buFont typeface="+mj-lt"/>
              <a:buAutoNum type="arabicPeriod"/>
            </a:pPr>
            <a:endParaRPr lang="en-US" sz="800" b="0" dirty="0"/>
          </a:p>
          <a:p>
            <a:pPr marL="457200" indent="-457200">
              <a:buFont typeface="+mj-lt"/>
              <a:buAutoNum type="arabicPeriod"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2253531" y="224594"/>
            <a:ext cx="463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Gain sag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77F8-2884-8C48-B458-B41F5C7C29EA}"/>
              </a:ext>
            </a:extLst>
          </p:cNvPr>
          <p:cNvSpPr/>
          <p:nvPr/>
        </p:nvSpPr>
        <p:spPr>
          <a:xfrm>
            <a:off x="200632" y="4340504"/>
            <a:ext cx="8558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Credit:  </a:t>
            </a:r>
            <a:r>
              <a:rPr lang="en-GB" dirty="0" err="1"/>
              <a:t>ω</a:t>
            </a:r>
            <a:r>
              <a:rPr lang="en-GB" baseline="-25000" dirty="0" err="1"/>
              <a:t>a</a:t>
            </a:r>
            <a:r>
              <a:rPr lang="en-GB" baseline="-25000" dirty="0"/>
              <a:t> </a:t>
            </a:r>
            <a:r>
              <a:rPr lang="en-GB" dirty="0"/>
              <a:t>Europa</a:t>
            </a:r>
            <a:endParaRPr lang="en-GB" u="sng" dirty="0">
              <a:hlinkClick r:id="rId2"/>
            </a:endParaRPr>
          </a:p>
          <a:p>
            <a:r>
              <a:rPr lang="en-GB" dirty="0">
                <a:hlinkClick r:id="rId2"/>
              </a:rPr>
              <a:t>https://gm2-docdb.fnal.gov/cgi-bin/private/ShowDocument?docid=17009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434D-4E56-9645-80E9-92EE3762BDB1}"/>
              </a:ext>
            </a:extLst>
          </p:cNvPr>
          <p:cNvSpPr txBox="1"/>
          <p:nvPr/>
        </p:nvSpPr>
        <p:spPr>
          <a:xfrm>
            <a:off x="200632" y="1144199"/>
            <a:ext cx="38209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after injection there is a slight drop and subsequent recovery of gain, which must then be  corrected!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double check the results from the laser, and hence the gain corrections, by using tracker-</a:t>
            </a:r>
            <a:r>
              <a:rPr lang="en-US" dirty="0" err="1"/>
              <a:t>calo</a:t>
            </a:r>
            <a:r>
              <a:rPr lang="en-US" dirty="0"/>
              <a:t> matched tracks. </a:t>
            </a:r>
          </a:p>
          <a:p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FB71ED-6308-3C44-88BC-85C638E2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1" y="1221750"/>
            <a:ext cx="370864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887767"/>
            <a:ext cx="9033802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1" dirty="0"/>
              <a:t>Tracker-</a:t>
            </a:r>
            <a:r>
              <a:rPr lang="en-US" sz="2400" b="0" i="1" dirty="0" err="1"/>
              <a:t>calo</a:t>
            </a:r>
            <a:r>
              <a:rPr lang="en-US" sz="2400" b="0" i="1" dirty="0"/>
              <a:t> matched tracks provide a different way to measure gain. </a:t>
            </a:r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 The trackers measure the track curvature to get momentum, p, which is not affected by the flash</a:t>
            </a:r>
          </a:p>
          <a:p>
            <a:r>
              <a:rPr lang="en-US" sz="2400" b="0" dirty="0"/>
              <a:t> The calorimeter give the cluster energy, E, of the same track</a:t>
            </a:r>
          </a:p>
          <a:p>
            <a:r>
              <a:rPr lang="en-US" sz="2400" b="0" dirty="0"/>
              <a:t> Particles are relativistic, so E=p</a:t>
            </a:r>
          </a:p>
          <a:p>
            <a:r>
              <a:rPr lang="en-US" sz="2400" b="0" dirty="0"/>
              <a:t> E/p is therefore equivalent to gain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E/p ratio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EBD4-CBB2-7F47-9287-D089A60762F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633" y="1112361"/>
            <a:ext cx="8662014" cy="403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Make 2D plots of E/p vs 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y-projections of each x-bin with gaussians, and plot the gaussian mean and it’s error (a better alternative to a profile)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Separate tracks according to breaker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Require 1 crystal hit per track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Fit resulting distribution to extract the recovery time and gain sag amplitude with function: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Repeat process on a crystal by crystal basis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Compare with laser results</a:t>
            </a:r>
          </a:p>
          <a:p>
            <a:pPr marL="0" indent="0">
              <a:buNone/>
            </a:pPr>
            <a:endParaRPr lang="en-US" sz="2400" b="0" dirty="0"/>
          </a:p>
          <a:p>
            <a:pPr marL="342900" indent="-342900"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914BB-F694-C54E-9924-A112BAC0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224242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034D8-AB5B-EF44-97F5-F7DDE682EA60}"/>
              </a:ext>
            </a:extLst>
          </p:cNvPr>
          <p:cNvSpPr txBox="1"/>
          <p:nvPr/>
        </p:nvSpPr>
        <p:spPr>
          <a:xfrm>
            <a:off x="3104147" y="12694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Details!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876D01-629D-6B43-A222-C0C0B0F1A0EC}"/>
              </a:ext>
            </a:extLst>
          </p:cNvPr>
          <p:cNvSpPr txBox="1">
            <a:spLocks/>
          </p:cNvSpPr>
          <p:nvPr/>
        </p:nvSpPr>
        <p:spPr>
          <a:xfrm>
            <a:off x="171250" y="593925"/>
            <a:ext cx="8972750" cy="428957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4800" dirty="0"/>
          </a:p>
          <a:p>
            <a:pPr>
              <a:lnSpc>
                <a:spcPct val="120000"/>
              </a:lnSpc>
            </a:pPr>
            <a:r>
              <a:rPr lang="en-US" sz="8000" b="0" dirty="0"/>
              <a:t>Using Europa </a:t>
            </a:r>
            <a:r>
              <a:rPr lang="en-US" sz="8000" b="0" dirty="0" err="1"/>
              <a:t>Ntuples</a:t>
            </a:r>
            <a:r>
              <a:rPr lang="en-US" sz="8000" b="0" dirty="0"/>
              <a:t>, available in: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8000" b="0" dirty="0"/>
              <a:t>	gm2/data/g2be/Production/Trees/v9_17_01/60hr/</a:t>
            </a:r>
          </a:p>
          <a:p>
            <a:pPr>
              <a:lnSpc>
                <a:spcPct val="120000"/>
              </a:lnSpc>
            </a:pPr>
            <a:r>
              <a:rPr lang="en-GB" sz="8000" b="0" dirty="0"/>
              <a:t>Tracker group’s quality flag: “Track quality = true”. See James Mott (2019):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4800" b="0" dirty="0">
                <a:hlinkClick r:id="rId2"/>
              </a:rPr>
              <a:t>https://gm2-docdb.fnal.gov/cgi-bin/private/ShowDocument?docid=16444</a:t>
            </a:r>
            <a:endParaRPr lang="en-GB" sz="4800" b="0" dirty="0"/>
          </a:p>
          <a:p>
            <a:pPr>
              <a:lnSpc>
                <a:spcPct val="120000"/>
              </a:lnSpc>
            </a:pPr>
            <a:r>
              <a:rPr lang="en-GB" sz="8000" b="0" dirty="0"/>
              <a:t> </a:t>
            </a:r>
            <a:r>
              <a:rPr lang="en-US" sz="8000" b="0" dirty="0"/>
              <a:t>Cluster track time difference between -8 and +3 ns for station 12, and between -9 and +1 ns for station 18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Radial difference, </a:t>
            </a:r>
            <a:r>
              <a:rPr lang="en-US" sz="8000" b="0" dirty="0" err="1"/>
              <a:t>dR</a:t>
            </a:r>
            <a:r>
              <a:rPr lang="en-US" sz="8000" b="0" dirty="0"/>
              <a:t> &lt; 30 mm </a:t>
            </a:r>
          </a:p>
          <a:p>
            <a:pPr>
              <a:lnSpc>
                <a:spcPct val="120000"/>
              </a:lnSpc>
            </a:pPr>
            <a:r>
              <a:rPr lang="en-US" sz="8000" b="0" dirty="0"/>
              <a:t> Positron selection: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-0.3 &lt; Log(E/p) &lt; 0.2;</a:t>
            </a:r>
          </a:p>
          <a:p>
            <a:pPr lvl="1">
              <a:lnSpc>
                <a:spcPct val="120000"/>
              </a:lnSpc>
            </a:pPr>
            <a:r>
              <a:rPr lang="en-US" sz="8000" dirty="0"/>
              <a:t> Region of highest flux: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8000" dirty="0"/>
              <a:t>	1.2&lt; E [GeV] &lt; 2.4</a:t>
            </a:r>
          </a:p>
          <a:p>
            <a:pPr lvl="4">
              <a:lnSpc>
                <a:spcPct val="120000"/>
              </a:lnSpc>
            </a:pPr>
            <a:endParaRPr lang="en-US" sz="4200" dirty="0"/>
          </a:p>
          <a:p>
            <a:pPr lvl="2">
              <a:lnSpc>
                <a:spcPct val="120000"/>
              </a:lnSpc>
            </a:pPr>
            <a:br>
              <a:rPr lang="en-GB" sz="600" dirty="0"/>
            </a:br>
            <a:br>
              <a:rPr lang="en-GB" sz="1000" dirty="0"/>
            </a:br>
            <a:r>
              <a:rPr lang="en-GB" sz="1000" dirty="0"/>
              <a:t>  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03D52-22F6-7943-902E-ACB7D58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410" y="2781687"/>
            <a:ext cx="2108884" cy="22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198161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Breaker Boards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9B4ED-DD5C-4D44-A020-1788B311D0F1}"/>
              </a:ext>
            </a:extLst>
          </p:cNvPr>
          <p:cNvSpPr txBox="1"/>
          <p:nvPr/>
        </p:nvSpPr>
        <p:spPr>
          <a:xfrm>
            <a:off x="390294" y="3726678"/>
            <a:ext cx="855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Life Times (by crystal), </a:t>
            </a:r>
            <a:r>
              <a:rPr lang="en-US" dirty="0" err="1"/>
              <a:t>xtalShort</a:t>
            </a:r>
            <a:r>
              <a:rPr lang="en-US" dirty="0"/>
              <a:t>[22]= {0, 9, 10, 11, 14, 15, 18, 19, 20, 23, 24, 27, 30, 31, 34, 35, 36, 39, 40, 43, 44, 45}</a:t>
            </a:r>
          </a:p>
          <a:p>
            <a:r>
              <a:rPr lang="en-US" dirty="0"/>
              <a:t>See Jason Hempstead (2018):</a:t>
            </a:r>
          </a:p>
          <a:p>
            <a:r>
              <a:rPr lang="en-US" dirty="0">
                <a:hlinkClick r:id="rId2"/>
              </a:rPr>
              <a:t>https://gm2-docdb.fnal.gov/cgi-bin/private/ShowDocument?docid=12263&amp;version=1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1" y="773723"/>
            <a:ext cx="8362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breaker boards mean different recovery times, when combining crystals it is important to only combine those connected to the same board</a:t>
            </a:r>
          </a:p>
          <a:p>
            <a:endParaRPr lang="en-US" dirty="0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CC13-547A-F549-BE0A-4A597DD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2" y="1581750"/>
            <a:ext cx="4065926" cy="1980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C9596-0591-9244-AC3A-D2AD4840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48" y="1574844"/>
            <a:ext cx="406592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51F46-B0D7-3449-8495-E6820769DD2C}"/>
              </a:ext>
            </a:extLst>
          </p:cNvPr>
          <p:cNvSpPr txBox="1"/>
          <p:nvPr/>
        </p:nvSpPr>
        <p:spPr>
          <a:xfrm>
            <a:off x="1777542" y="27854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</a:t>
            </a:r>
            <a:r>
              <a:rPr lang="en-US" b="1" dirty="0" err="1">
                <a:solidFill>
                  <a:schemeClr val="bg1"/>
                </a:solidFill>
              </a:rPr>
              <a:t>normalisation</a:t>
            </a:r>
            <a:r>
              <a:rPr lang="en-US" b="1" dirty="0">
                <a:solidFill>
                  <a:schemeClr val="bg1"/>
                </a:solidFill>
              </a:rPr>
              <a:t> at time &gt; 60 </a:t>
            </a:r>
            <a:r>
              <a:rPr lang="en-US" b="1" dirty="0" err="1">
                <a:solidFill>
                  <a:schemeClr val="bg1"/>
                </a:solidFill>
              </a:rPr>
              <a:t>μs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ADC99-2EAE-1A48-A8EE-EC2EB60E08EE}"/>
              </a:ext>
            </a:extLst>
          </p:cNvPr>
          <p:cNvSpPr txBox="1"/>
          <p:nvPr/>
        </p:nvSpPr>
        <p:spPr>
          <a:xfrm>
            <a:off x="309572" y="773723"/>
            <a:ext cx="39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crystals have different mean values of E/p.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 the gaussian mean E/p per crystal, after 60 </a:t>
            </a:r>
            <a:r>
              <a:rPr lang="en-US" sz="1200" dirty="0" err="1"/>
              <a:t>μs</a:t>
            </a:r>
            <a:r>
              <a:rPr lang="en-US" sz="1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Normalise</a:t>
            </a:r>
            <a:r>
              <a:rPr lang="en-US" sz="1200" dirty="0"/>
              <a:t> E/p crystal by crystal using these values</a:t>
            </a:r>
          </a:p>
        </p:txBody>
      </p:sp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A1213D-54E0-C841-886E-DBB74B22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46" y="1406124"/>
            <a:ext cx="3696296" cy="18000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1D66DA-E424-0B43-A1BD-06417BA6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27" y="3094853"/>
            <a:ext cx="3696296" cy="180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BEF31-8DC1-AE48-BD21-686881BF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1" y="1416620"/>
            <a:ext cx="3696296" cy="1800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D8BA07D-653D-B442-9CAD-72A67697C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61" y="3206124"/>
            <a:ext cx="3696296" cy="18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A14A27-B360-A546-AE7C-12277B44CF7D}"/>
              </a:ext>
            </a:extLst>
          </p:cNvPr>
          <p:cNvSpPr txBox="1"/>
          <p:nvPr/>
        </p:nvSpPr>
        <p:spPr>
          <a:xfrm>
            <a:off x="7101180" y="878361"/>
            <a:ext cx="162697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Gauss fits in backup </a:t>
            </a:r>
          </a:p>
        </p:txBody>
      </p:sp>
    </p:spTree>
    <p:extLst>
      <p:ext uri="{BB962C8B-B14F-4D97-AF65-F5344CB8AC3E}">
        <p14:creationId xmlns:p14="http://schemas.microsoft.com/office/powerpoint/2010/main" val="164876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2245802" y="194134"/>
            <a:ext cx="49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E/p vs time, separated by breaker board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DC20-1645-9847-A756-7E1C0298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" y="918800"/>
            <a:ext cx="2217778" cy="1080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0915-5CB0-3C43-98CD-C89A3C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89" y="986780"/>
            <a:ext cx="2217778" cy="108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2BC4B-155A-CF40-9B15-7E4297E0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22" y="986780"/>
            <a:ext cx="2217778" cy="1080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310A75-D4D1-A941-8FC9-DDF2F756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6" y="1050047"/>
            <a:ext cx="2217778" cy="1080000"/>
          </a:xfrm>
          <a:prstGeom prst="rect">
            <a:avLst/>
          </a:prstGeom>
        </p:spPr>
      </p:pic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59D83991-336A-8449-8783-F432B08D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4" y="3677535"/>
            <a:ext cx="2217778" cy="1080000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AE1472-928B-AA41-B6A8-7FE3ECAD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22" y="3684700"/>
            <a:ext cx="2217778" cy="1080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A5534-CBAF-6B45-AA24-19B4D0B0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9" y="2118167"/>
            <a:ext cx="1920000" cy="1440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D49BB-FD2E-C041-91DD-031E8882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1333" y="2118167"/>
            <a:ext cx="1920000" cy="14400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409A3-E31A-D846-83FB-D54D755F1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33" y="2118167"/>
            <a:ext cx="1920000" cy="14400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786C-CD38-8545-9E78-890A80BB1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933" y="2118167"/>
            <a:ext cx="1920000" cy="1440000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7C3F30-9F2C-8E44-84C5-EBBB77BE2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9644" y="3684700"/>
            <a:ext cx="2217778" cy="1080000"/>
          </a:xfrm>
          <a:prstGeom prst="rect">
            <a:avLst/>
          </a:prstGeom>
        </p:spPr>
      </p:pic>
      <p:pic>
        <p:nvPicPr>
          <p:cNvPr id="34" name="Picture 3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911FBD-0B39-BA4C-812B-BD813E79D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1866" y="3677535"/>
            <a:ext cx="22177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5416C-9739-2F46-98DD-0F89AF48D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B53F1-911B-F745-BD66-11EC17F59F6C}" type="slidenum">
              <a:rPr lang="en-US" smtClean="0"/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70EE-3A46-BC40-9471-8A48C1C28D04}"/>
              </a:ext>
            </a:extLst>
          </p:cNvPr>
          <p:cNvSpPr txBox="1"/>
          <p:nvPr/>
        </p:nvSpPr>
        <p:spPr>
          <a:xfrm>
            <a:off x="1945708" y="111328"/>
            <a:ext cx="558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Tables of recovery times, &gt; 60% fractional energy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7C04F-DF6F-D440-BE0B-AD6CD46B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01" y="728670"/>
            <a:ext cx="6801633" cy="3459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3CC68-807A-3645-AD34-00BDBBE32940}"/>
              </a:ext>
            </a:extLst>
          </p:cNvPr>
          <p:cNvSpPr txBox="1"/>
          <p:nvPr/>
        </p:nvSpPr>
        <p:spPr>
          <a:xfrm>
            <a:off x="256232" y="4300532"/>
            <a:ext cx="888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increased the fractional energy cut to &gt; 99%. This makes almost no difference, and so I think &gt; 60% is OK, and gives more stats!</a:t>
            </a:r>
          </a:p>
        </p:txBody>
      </p:sp>
    </p:spTree>
    <p:extLst>
      <p:ext uri="{BB962C8B-B14F-4D97-AF65-F5344CB8AC3E}">
        <p14:creationId xmlns:p14="http://schemas.microsoft.com/office/powerpoint/2010/main" val="287750708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21007</TotalTime>
  <Words>536</Words>
  <Application>Microsoft Macintosh PowerPoint</Application>
  <PresentationFormat>On-screen Show (16:9)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4_Custom Design</vt:lpstr>
      <vt:lpstr> Independent check of gain corrections based on E/p vs time   Sam Grant (ωa Europa)  17th May 2019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BACKUP  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Grant, Samuel</cp:lastModifiedBy>
  <cp:revision>399</cp:revision>
  <cp:lastPrinted>2019-04-30T15:24:32Z</cp:lastPrinted>
  <dcterms:created xsi:type="dcterms:W3CDTF">2016-12-07T10:36:45Z</dcterms:created>
  <dcterms:modified xsi:type="dcterms:W3CDTF">2019-05-17T07:55:23Z</dcterms:modified>
</cp:coreProperties>
</file>